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4" r:id="rId17"/>
    <p:sldId id="270" r:id="rId18"/>
    <p:sldId id="271" r:id="rId19"/>
    <p:sldId id="272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10" r:id="rId37"/>
    <p:sldId id="322" r:id="rId38"/>
    <p:sldId id="291" r:id="rId39"/>
    <p:sldId id="292" r:id="rId40"/>
    <p:sldId id="311" r:id="rId41"/>
    <p:sldId id="321" r:id="rId42"/>
    <p:sldId id="320" r:id="rId43"/>
    <p:sldId id="314" r:id="rId44"/>
    <p:sldId id="312" r:id="rId45"/>
    <p:sldId id="313" r:id="rId46"/>
    <p:sldId id="293" r:id="rId47"/>
    <p:sldId id="294" r:id="rId48"/>
    <p:sldId id="295" r:id="rId49"/>
    <p:sldId id="296" r:id="rId50"/>
    <p:sldId id="298" r:id="rId51"/>
    <p:sldId id="299" r:id="rId52"/>
    <p:sldId id="297" r:id="rId53"/>
    <p:sldId id="300" r:id="rId54"/>
    <p:sldId id="301" r:id="rId55"/>
    <p:sldId id="315" r:id="rId56"/>
    <p:sldId id="302" r:id="rId57"/>
    <p:sldId id="316" r:id="rId58"/>
    <p:sldId id="303" r:id="rId59"/>
    <p:sldId id="304" r:id="rId60"/>
    <p:sldId id="317" r:id="rId61"/>
    <p:sldId id="318" r:id="rId62"/>
    <p:sldId id="319" r:id="rId63"/>
    <p:sldId id="305" r:id="rId64"/>
    <p:sldId id="306" r:id="rId65"/>
    <p:sldId id="307" r:id="rId66"/>
    <p:sldId id="308" r:id="rId67"/>
  </p:sldIdLst>
  <p:sldSz cx="12192000" cy="6858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Open Sans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iLeLEnypdo7HPhyh8ucFaTaVq6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14" autoAdjust="0"/>
  </p:normalViewPr>
  <p:slideViewPr>
    <p:cSldViewPr snapToGrid="0">
      <p:cViewPr varScale="1">
        <p:scale>
          <a:sx n="83" d="100"/>
          <a:sy n="83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2801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1198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264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53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507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227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6458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725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48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591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542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825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044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73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58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343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6536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0035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750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8403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858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229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6" name="Google Shape;2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75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846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146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20007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2339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746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23839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3549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0950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1997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7203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615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4070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882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2E6E0-5D3D-4B90-A48D-7EBB56B61B1C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1159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22F1A-339D-4C1A-8FB0-313AC2AC1E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65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12045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5918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0113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4790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36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0959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15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9463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6530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6693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7484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6813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4071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202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3293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443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312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3867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36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Liaison= contact</a:t>
            </a:r>
            <a:endParaRPr dirty="0"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934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360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3D1EC"/>
            </a:gs>
            <a:gs pos="13000">
              <a:srgbClr val="B3D1EC"/>
            </a:gs>
            <a:gs pos="63000">
              <a:srgbClr val="FFF2CC"/>
            </a:gs>
            <a:gs pos="74000">
              <a:srgbClr val="FFCCFF"/>
            </a:gs>
            <a:gs pos="100000">
              <a:srgbClr val="FFCCFF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a.kumari@nu.edu.p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SE2001 Software Requirement Engineering (SRE)</a:t>
            </a:r>
            <a:b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Fall 2021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Sandia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Kumari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Lecture #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1 &amp; 2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September 6, 2021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If someone says I want the same software but little bit different.</a:t>
            </a:r>
            <a:endParaRPr/>
          </a:p>
        </p:txBody>
      </p:sp>
      <p:pic>
        <p:nvPicPr>
          <p:cNvPr id="147" name="Google Shape;147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848725" y="1889421"/>
            <a:ext cx="334327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/>
          <p:nvPr/>
        </p:nvSpPr>
        <p:spPr>
          <a:xfrm>
            <a:off x="838200" y="21021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doesn’t mean that at all!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may want something similar, but it’s dangerous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 developer to think of the product as the product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knew already, and just work to convert it. 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sometime, you learn that it 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wasn't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</a:p>
          <a:p>
            <a: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wanted or needed at all. 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didn't know the list of requirements well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body" idx="1"/>
          </p:nvPr>
        </p:nvSpPr>
        <p:spPr>
          <a:xfrm>
            <a:off x="865360" y="82974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starting any software project, an extremely critical part is to learn what the customer actually wants and needs and define that clearly for our developers. 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 l="11828" t="14410" r="11444" b="2440"/>
          <a:stretch/>
        </p:blipFill>
        <p:spPr>
          <a:xfrm>
            <a:off x="8066638" y="3051018"/>
            <a:ext cx="2426328" cy="262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409" y="2739488"/>
            <a:ext cx="5759225" cy="3248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body" idx="1"/>
          </p:nvPr>
        </p:nvSpPr>
        <p:spPr>
          <a:xfrm>
            <a:off x="748990" y="56553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>
                <a:latin typeface="Open Sans"/>
                <a:ea typeface="Open Sans"/>
                <a:cs typeface="Open Sans"/>
                <a:sym typeface="Open Sans"/>
              </a:rPr>
              <a:t>As a requirements engineer, you're playing a really exciting role in fully learning about the system that was and the system to be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64" name="Google Shape;16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810" y="1545409"/>
            <a:ext cx="4413703" cy="53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326" y="2741206"/>
            <a:ext cx="5849186" cy="365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RE: The basis of Software Development</a:t>
            </a:r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Requirements Engineers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Software Engineers / Designers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Development / Product Managers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Software Testers / QA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Technical Document Writers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Security Engineers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Product Analysts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Graduate students seeking degree/certificate in SE or CS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Why this course?</a:t>
            </a:r>
            <a:endParaRPr dirty="0"/>
          </a:p>
        </p:txBody>
      </p:sp>
      <p:sp>
        <p:nvSpPr>
          <p:cNvPr id="179" name="Google Shape;17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0" i="0">
                <a:latin typeface="Open Sans"/>
                <a:ea typeface="Open Sans"/>
                <a:cs typeface="Open Sans"/>
                <a:sym typeface="Open Sans"/>
              </a:rPr>
              <a:t>While the requirements task is quite daunting especially for new requirements engineers, this courses will teach you the techniques and tips that can help you to succeed.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514183"/>
            <a:ext cx="3022600" cy="31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5352" y="3317488"/>
            <a:ext cx="38100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80933" y="697656"/>
            <a:ext cx="8964487" cy="6160344"/>
            <a:chOff x="1524001" y="260648"/>
            <a:chExt cx="8964487" cy="6160344"/>
          </a:xfrm>
        </p:grpSpPr>
        <p:pic>
          <p:nvPicPr>
            <p:cNvPr id="205" name="Google Shape;205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61804" y="260648"/>
              <a:ext cx="1800200" cy="3096344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206" name="Google Shape;206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23224" y="260648"/>
              <a:ext cx="2016224" cy="3096344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207" name="Google Shape;207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91944" y="260648"/>
              <a:ext cx="1656184" cy="3096344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208" name="Google Shape;208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20136" y="260648"/>
              <a:ext cx="1584176" cy="3096344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209" name="Google Shape;209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976320" y="260648"/>
              <a:ext cx="1512168" cy="3096344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210" name="Google Shape;210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24001" y="3573017"/>
              <a:ext cx="1838003" cy="2809875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211" name="Google Shape;211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575720" y="3573017"/>
              <a:ext cx="1728192" cy="2847975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212" name="Google Shape;212;p1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447928" y="3501009"/>
              <a:ext cx="1656184" cy="2900933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213" name="Google Shape;213;p1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176120" y="3501008"/>
              <a:ext cx="1524000" cy="2880320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214" name="Google Shape;214;p1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832304" y="3501008"/>
              <a:ext cx="1656184" cy="2838450"/>
            </a:xfrm>
            <a:prstGeom prst="rect">
              <a:avLst/>
            </a:prstGeom>
            <a:noFill/>
            <a:ln w="9525" cap="flat" cmpd="sng">
              <a:solidFill>
                <a:srgbClr val="0C0C0C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3" name="Rectangle 2"/>
          <p:cNvSpPr/>
          <p:nvPr/>
        </p:nvSpPr>
        <p:spPr>
          <a:xfrm>
            <a:off x="546548" y="281866"/>
            <a:ext cx="3320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Let’s see how it’s daunting/ difficult task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Sometimes we have customers like this…</a:t>
            </a:r>
            <a:endParaRPr/>
          </a:p>
        </p:txBody>
      </p:sp>
      <p:pic>
        <p:nvPicPr>
          <p:cNvPr id="220" name="Google Shape;220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95567" y="1837595"/>
            <a:ext cx="6800869" cy="4415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mtClean="0"/>
              <a:t>Background</a:t>
            </a:r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body" idx="1"/>
          </p:nvPr>
        </p:nvSpPr>
        <p:spPr>
          <a:xfrm>
            <a:off x="838200" y="14552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/>
              <a:t>The development of computer-based systems has been plagued with problems since the 1960s. Too many systems may be delivered late and over budget</a:t>
            </a:r>
            <a:r>
              <a:rPr lang="en-US" sz="2400" dirty="0" smtClean="0"/>
              <a:t>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400" dirty="0" smtClean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They don’t do what users really want and they are often never used to their full effectiveness by the people who have paid for them. There is rarely a single reason (or a single solution) for these problems but we know that a major contributory factor is problems with system and software requirements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25"/>
          <a:stretch/>
        </p:blipFill>
        <p:spPr>
          <a:xfrm>
            <a:off x="8567196" y="4091650"/>
            <a:ext cx="3290032" cy="2766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7" y="4354688"/>
            <a:ext cx="4277371" cy="2240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Requirements:</a:t>
            </a:r>
            <a:br>
              <a:rPr lang="en-US" b="1"/>
            </a:br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term requirement is not used consistently in the software industry.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 some cases, a requirement is simply a high-level, abstract statement of a service that a system should provide or a constraint on a system.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At the other extreme, it is a detailed, formal definition of a system function.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 Requirements</a:t>
            </a:r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As the name suggest, system requirements define what the system is required to do and the circumstances under which it is required to operate.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The requirements define the services that the system should provide and they set out constraints on the system’s operations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>
              <a:solidFill>
                <a:srgbClr val="FF0000"/>
              </a:solidFill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Who I am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How it started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Marks </a:t>
            </a:r>
            <a:r>
              <a:rPr lang="en-US" dirty="0" smtClean="0"/>
              <a:t>distribution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smtClean="0"/>
              <a:t>Textbooks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Rules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SE2001 educational </a:t>
            </a:r>
            <a:r>
              <a:rPr lang="en-US" dirty="0" smtClean="0"/>
              <a:t>objectives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Quick overview of SRE and why do we study it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Types of requirements</a:t>
            </a:r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u="sng"/>
              <a:t>Very general requirements</a:t>
            </a:r>
            <a:r>
              <a:rPr lang="en-US" sz="2400"/>
              <a:t> which set out in broad terms what the system should do.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u="sng"/>
              <a:t>Functional requirements</a:t>
            </a:r>
            <a:r>
              <a:rPr lang="en-US" sz="2400"/>
              <a:t> which define part of the system’s functionality.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u="sng"/>
              <a:t>Implementation requirements</a:t>
            </a:r>
            <a:r>
              <a:rPr lang="en-US" sz="2400"/>
              <a:t> which state how the system must be implemented.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u="sng"/>
              <a:t>Performance requirements</a:t>
            </a:r>
            <a:r>
              <a:rPr lang="en-US" sz="2400"/>
              <a:t> which specify a minimum acceptable performance for the system.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u="sng"/>
              <a:t>Usability requirements</a:t>
            </a:r>
            <a:r>
              <a:rPr lang="en-US" sz="2400"/>
              <a:t> which specify the maximum acceptable time to demonstrate the use of the system.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Some examples requirements for a library system.</a:t>
            </a:r>
            <a:endParaRPr dirty="0"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914400" lvl="1" indent="-45720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dirty="0"/>
              <a:t>The system shall maintain records of all library materials including books, serials, newspapers and magazines, video and audio tapes, reports, collections of transparencies, computer disks and CD-ROMs.</a:t>
            </a:r>
            <a:endParaRPr dirty="0"/>
          </a:p>
          <a:p>
            <a:pPr marL="914400" lvl="1" indent="-33020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/>
          </a:p>
          <a:p>
            <a:pPr marL="457200" lvl="1" indent="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 smtClean="0"/>
              <a:t>2.	The </a:t>
            </a:r>
            <a:r>
              <a:rPr lang="en-US" sz="2000" dirty="0"/>
              <a:t>system shall allow users to search for an item by title, author, or by ISBN.</a:t>
            </a:r>
            <a:endParaRPr dirty="0"/>
          </a:p>
          <a:p>
            <a:pPr marL="914400" lvl="1" indent="-33020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/>
          </a:p>
          <a:p>
            <a:pPr marL="457200" lvl="1" indent="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 smtClean="0"/>
              <a:t>3.	The system’s user interface shall be implemented using a World-Wide-Web browser.</a:t>
            </a:r>
            <a:endParaRPr dirty="0" smtClean="0"/>
          </a:p>
          <a:p>
            <a:pPr marL="914400" lvl="1" indent="-33020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/>
          </a:p>
          <a:p>
            <a:pPr marL="457200" lvl="1" indent="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 smtClean="0"/>
              <a:t>4.	The </a:t>
            </a:r>
            <a:r>
              <a:rPr lang="en-US" sz="2000" dirty="0"/>
              <a:t>system shall support at least 20 transactions per second. </a:t>
            </a:r>
            <a:endParaRPr dirty="0"/>
          </a:p>
          <a:p>
            <a:pPr marL="914400" lvl="1" indent="-33020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/>
          </a:p>
          <a:p>
            <a:pPr marL="457200" lvl="1" indent="0" algn="just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 smtClean="0"/>
              <a:t>5.	The </a:t>
            </a:r>
            <a:r>
              <a:rPr lang="en-US" sz="2000" dirty="0"/>
              <a:t>system facilities which are available to public users shall be demonstrable in 10 minutes or less.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28" name="Google Shape;2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6828" y="0"/>
            <a:ext cx="4345172" cy="1794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>
            <a:spLocks noGrp="1"/>
          </p:cNvSpPr>
          <p:nvPr>
            <p:ph type="body" idx="1"/>
          </p:nvPr>
        </p:nvSpPr>
        <p:spPr>
          <a:xfrm>
            <a:off x="919222" y="10038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 many different types requirements, it isn’t possible to describe a standard way of writing requirement or to define the ‘best’ way to specify requirements</a:t>
            </a:r>
            <a:endParaRPr dirty="0"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3">
            <a:alphaModFix/>
          </a:blip>
          <a:srcRect l="1352" t="2406" b="1604"/>
          <a:stretch/>
        </p:blipFill>
        <p:spPr>
          <a:xfrm>
            <a:off x="4129083" y="2500669"/>
            <a:ext cx="4707454" cy="378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Quiz</a:t>
            </a:r>
            <a:br>
              <a:rPr lang="en-US"/>
            </a:br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79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What is a SRS?</a:t>
            </a: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 Resolution Specification Document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Software Requirements Specification Document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Scope of Requirements Specification Document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  <p:pic>
        <p:nvPicPr>
          <p:cNvPr id="250" name="Google Shape;250;p23" descr="dmeu_y4526296_01_std.lang.all (2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176" y="3411317"/>
            <a:ext cx="432048" cy="30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What are non-functional requirements?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Requirements that address how the system should operate.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Requirements that specify what the system should do.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Requirements that do not work.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Requirements that are in conflict with the SRS.</a:t>
            </a:r>
            <a:endParaRPr/>
          </a:p>
        </p:txBody>
      </p:sp>
      <p:pic>
        <p:nvPicPr>
          <p:cNvPr id="257" name="Google Shape;257;p24" descr="dmeu_y4526296_01_std.lang.all (2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176" y="2911586"/>
            <a:ext cx="432048" cy="30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What answer best identifies some of the challenges as you develop the SRS?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Adding additional features, making assumptions, and going out of scope.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Where and how ideas are developed such as on a napkin or a whiteboard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Customers who know what they want but their ideas or answers to your questions are ambiguous.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All of the above</a:t>
            </a:r>
            <a:endParaRPr/>
          </a:p>
        </p:txBody>
      </p:sp>
      <p:pic>
        <p:nvPicPr>
          <p:cNvPr id="263" name="Google Shape;263;p25" descr="dmeu_y4526296_01_std.lang.all (2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176" y="5612256"/>
            <a:ext cx="432048" cy="30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Which answer best describes the consequences of writing bad requirements?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Lack of user input, incomplete requirements, changing requirements, and are the most expensive to fix.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Customers who overall are satisfied with the requirements.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Hidden bugs or errors that cause the software to loop.</a:t>
            </a:r>
            <a:endParaRPr/>
          </a:p>
        </p:txBody>
      </p:sp>
      <p:pic>
        <p:nvPicPr>
          <p:cNvPr id="270" name="Google Shape;270;p26" descr="dmeu_y4526296_01_std.lang.all (2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176" y="3347521"/>
            <a:ext cx="432048" cy="30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Requirements Problem</a:t>
            </a:r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The requirements don’t reflect the real needs of the customer for the system.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Requirements are inconsistent and/or incomplete.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It is expensive to make changes to requirements after they have been agreed.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/>
              <a:t>There are misunderstandings between customers, those developing the system requirements and software engineers developing or maintaining the system.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dirty="0">
                <a:solidFill>
                  <a:srgbClr val="FF0000"/>
                </a:solidFill>
              </a:rPr>
              <a:t>The system shall Allow user to search an item by title, author or ISBN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The problems of writing Req. are universal and there will never be a complete solution to these problems</a:t>
            </a:r>
            <a:r>
              <a:rPr lang="en-US" dirty="0" smtClean="0"/>
              <a:t>. However good </a:t>
            </a:r>
            <a:r>
              <a:rPr lang="en-US" dirty="0" err="1" smtClean="0"/>
              <a:t>req</a:t>
            </a:r>
            <a:r>
              <a:rPr lang="en-US" dirty="0" smtClean="0"/>
              <a:t> engineering practice can reduce number of problems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FAQS about requirements</a:t>
            </a:r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What are requirements?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A statement of a system service or </a:t>
            </a:r>
            <a:r>
              <a:rPr lang="en-US" sz="2000" dirty="0" smtClean="0"/>
              <a:t>constraint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What is requirements engineering?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processes involved in developing system </a:t>
            </a:r>
            <a:r>
              <a:rPr lang="en-US" sz="2000" dirty="0" smtClean="0"/>
              <a:t>requirements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How much does requirements engineering cost?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About 15% of system development </a:t>
            </a:r>
            <a:r>
              <a:rPr lang="en-US" sz="2000" dirty="0" smtClean="0"/>
              <a:t>costs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What is a requirements engineering process?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structured set of activities involved in developing system requirements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Who I am</a:t>
            </a:r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Sandia </a:t>
            </a:r>
            <a:r>
              <a:rPr lang="en-US" sz="2400" dirty="0" err="1"/>
              <a:t>Kumari</a:t>
            </a:r>
            <a:r>
              <a:rPr lang="en-US" sz="2400" dirty="0"/>
              <a:t> (sandia.kumari@nu.edu.pk)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Office 6 basement I, FAST-NUCES Main Campus.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Office Hours: Will update about it soon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Meeting me is the best way to resolve your queries otherwise you can email me at </a:t>
            </a:r>
            <a:r>
              <a:rPr lang="en-US" sz="2400" u="sng" dirty="0">
                <a:solidFill>
                  <a:srgbClr val="2E75B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sandia.kumari@nu.edu.pk</a:t>
            </a:r>
            <a:r>
              <a:rPr lang="en-US" sz="2400" dirty="0">
                <a:solidFill>
                  <a:srgbClr val="2E75B5"/>
                </a:solidFill>
              </a:rPr>
              <a:t>. </a:t>
            </a:r>
            <a:r>
              <a:rPr lang="en-US" sz="2400" dirty="0">
                <a:solidFill>
                  <a:schemeClr val="tx1"/>
                </a:solidFill>
              </a:rPr>
              <a:t>But try to avoid email and visit my </a:t>
            </a:r>
            <a:r>
              <a:rPr lang="en-US" sz="2400" dirty="0" smtClean="0">
                <a:solidFill>
                  <a:schemeClr val="tx1"/>
                </a:solidFill>
              </a:rPr>
              <a:t>office. </a:t>
            </a:r>
            <a:endParaRPr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Experience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10 months at </a:t>
            </a:r>
            <a:r>
              <a:rPr lang="en-US" sz="2000" dirty="0" err="1"/>
              <a:t>Mehran</a:t>
            </a:r>
            <a:r>
              <a:rPr lang="en-US" sz="2000" dirty="0"/>
              <a:t>, UET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5 months at Malaga Spain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3 months at HIAST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Spring 2021- FAST-NUCES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FAQs contd.</a:t>
            </a: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What happens when the requirements are wrong?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Systems are late, unreliable and don’t meet customers </a:t>
            </a:r>
            <a:r>
              <a:rPr lang="en-US" sz="2000" dirty="0" smtClean="0"/>
              <a:t>needs</a:t>
            </a:r>
            <a:endParaRPr lang="en-US" dirty="0" smtClean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lang="en-US" sz="2000"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 smtClean="0"/>
              <a:t>Is </a:t>
            </a:r>
            <a:r>
              <a:rPr lang="en-US" sz="2000" dirty="0"/>
              <a:t>there an ideal requirements engineering process?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No - processes must be tailored </a:t>
            </a:r>
            <a:r>
              <a:rPr lang="en-US" sz="2000" dirty="0" smtClean="0"/>
              <a:t>(adapt) to organizational needs</a:t>
            </a:r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What is a requirements document?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formal statement of the system </a:t>
            </a:r>
            <a:r>
              <a:rPr lang="en-US" sz="2000" dirty="0" smtClean="0"/>
              <a:t>requirements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What are system stakeholders?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Anyone affected in some way by the system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FAQs contd.</a:t>
            </a:r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What is the relationship between requirements and design?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Requirements and design are interleaved. They should, ideally, be separate processes but in practice this is </a:t>
            </a:r>
            <a:r>
              <a:rPr lang="en-US" sz="2000" dirty="0" smtClean="0"/>
              <a:t>impossible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What is requirements management?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processes involved in managing changes to requirements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RE?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It covers the following activities: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Discovering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Documenting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Maintaining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A Set of Req. for a CBIS. 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Engineering implies that systematic and repeatable techniques should </a:t>
            </a:r>
            <a:r>
              <a:rPr lang="en-US" dirty="0" smtClean="0"/>
              <a:t>be used to ensure that system requirements are complete, consistent </a:t>
            </a:r>
            <a:r>
              <a:rPr lang="en-US" smtClean="0"/>
              <a:t>relevant etc. 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09161" y="1948288"/>
            <a:ext cx="8708936" cy="435133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33"/>
          <p:cNvSpPr txBox="1"/>
          <p:nvPr/>
        </p:nvSpPr>
        <p:spPr>
          <a:xfrm>
            <a:off x="1218271" y="904359"/>
            <a:ext cx="100779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 implies that systematic and repeatable techniques should be systematic and repeatable techniques to ensure that system req are complete, consistent, relevant etc.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much RE cost?</a:t>
            </a:r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Depends on the type and size of system being developed and exactly what activities are included under RE.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According to surveys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large software/ hardware systems , about 15% of the total budget is taken by requirement engineering activities and for small 10%.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Systems engineering</a:t>
            </a:r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There is a close relationship between software and more general system </a:t>
            </a:r>
            <a:r>
              <a:rPr lang="en-US" sz="2000" dirty="0" smtClean="0"/>
              <a:t>requirements. It is impossible to separate the requirements for the software from broader requirements for the system as a whole.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Computer-based systems  fall into two broad categories</a:t>
            </a:r>
            <a:r>
              <a:rPr lang="en-US" sz="2000" dirty="0" smtClean="0"/>
              <a:t>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u="sng" dirty="0"/>
              <a:t>User-configured systems</a:t>
            </a:r>
            <a:r>
              <a:rPr lang="en-US" sz="2000" dirty="0"/>
              <a:t> where a purchaser puts together a system from existing software </a:t>
            </a:r>
            <a:r>
              <a:rPr lang="en-US" sz="2000" dirty="0" smtClean="0"/>
              <a:t>products.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lang="en-US" sz="20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 dirty="0" smtClean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dirty="0" smtClean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2162"/>
            <a:ext cx="5212286" cy="2641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677" y="4373653"/>
            <a:ext cx="5122520" cy="1803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64871"/>
            <a:ext cx="10515600" cy="5112092"/>
          </a:xfrm>
        </p:spPr>
        <p:txBody>
          <a:bodyPr/>
          <a:lstStyle/>
          <a:p>
            <a:pPr marL="457200" lvl="1">
              <a:spcBef>
                <a:spcPts val="1000"/>
              </a:spcBef>
            </a:pPr>
            <a:r>
              <a:rPr lang="en-US" sz="2000" u="sng" dirty="0"/>
              <a:t>Custom systems</a:t>
            </a:r>
            <a:r>
              <a:rPr lang="en-US" sz="2000" dirty="0"/>
              <a:t> where a customer produces a set of requirements for hardware/software system and a contractor develops and delivers that system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61" y="3074337"/>
            <a:ext cx="3492058" cy="2940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730966"/>
            <a:ext cx="4020273" cy="14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SE2001 Software Requirement Engineering (SRE)</a:t>
            </a:r>
            <a:b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Fall 2021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Sandia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Kumari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Lecture # 3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September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9,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55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Classes of custom systems</a:t>
            </a:r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Information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Primarily concerned with processing information which is held in some database.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Embedded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Systems where software is used as a controller in some broader hardware system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Command and control systems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Essentially, a combination of information systems and embedded systems where special purpose computers provide information which is collected and stored and used to make </a:t>
            </a:r>
            <a:r>
              <a:rPr lang="en-US" sz="2000" dirty="0" smtClean="0"/>
              <a:t>decisions. </a:t>
            </a:r>
            <a:endParaRPr dirty="0"/>
          </a:p>
          <a:p>
            <a:pPr marL="228600" lvl="0" indent="-10160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Emergent properties</a:t>
            </a:r>
            <a:endParaRPr/>
          </a:p>
        </p:txBody>
      </p:sp>
      <p:sp>
        <p:nvSpPr>
          <p:cNvPr id="341" name="Google Shape;341;p37"/>
          <p:cNvSpPr txBox="1">
            <a:spLocks noGrp="1"/>
          </p:cNvSpPr>
          <p:nvPr>
            <p:ph type="body" idx="1"/>
          </p:nvPr>
        </p:nvSpPr>
        <p:spPr>
          <a:xfrm>
            <a:off x="625033" y="1892301"/>
            <a:ext cx="9585767" cy="423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Emergent properties are properties of the system as a whole and only emerge once all of its individual sub-systems have been </a:t>
            </a:r>
            <a:r>
              <a:rPr lang="en-US" sz="2000" dirty="0" smtClean="0"/>
              <a:t>integrated.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Examples of emergent properties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Reliability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Maintainability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Performance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Usability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Security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 smtClean="0"/>
              <a:t>Safety</a:t>
            </a:r>
            <a:endParaRPr lang="en-US" sz="20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 smtClean="0"/>
              <a:t>System requirements are often concerned with these emergent properties &amp; therefore not solely concerned with the system’s functionality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Marks Distribution</a:t>
            </a: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Homework assignments (10 weightage)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There will be four assignments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Midterm (15 x 2 = 30 weightage</a:t>
            </a:r>
            <a:r>
              <a:rPr lang="en-US" sz="2000" dirty="0" smtClean="0"/>
              <a:t>)</a:t>
            </a:r>
          </a:p>
          <a:p>
            <a:pPr marL="228600" lvl="0" indent="-228600">
              <a:buSzPts val="2000"/>
              <a:buFont typeface="Noto Sans Symbols"/>
              <a:buChar char="▪"/>
            </a:pPr>
            <a:r>
              <a:rPr lang="en-US" sz="2000" dirty="0"/>
              <a:t>Group project (10 weightage)</a:t>
            </a:r>
            <a:endParaRPr lang="en-US" dirty="0"/>
          </a:p>
          <a:p>
            <a:pPr marL="685800" lvl="1" indent="-228600">
              <a:buSzPts val="2000"/>
              <a:buFont typeface="Noto Sans Symbols"/>
              <a:buChar char="▪"/>
            </a:pPr>
            <a:r>
              <a:rPr lang="en-US" sz="2000" dirty="0"/>
              <a:t>A software requirements specification</a:t>
            </a:r>
            <a:endParaRPr lang="en-US" dirty="0"/>
          </a:p>
          <a:p>
            <a:pPr marL="685800" lvl="1" indent="-228600">
              <a:buSzPts val="2000"/>
              <a:buFont typeface="Noto Sans Symbols"/>
              <a:buChar char="▪"/>
            </a:pPr>
            <a:r>
              <a:rPr lang="en-US" sz="2000" dirty="0"/>
              <a:t>Team of </a:t>
            </a:r>
            <a:r>
              <a:rPr lang="en-US" sz="2000" dirty="0" smtClean="0"/>
              <a:t>two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Final exam (50 weightage)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you know?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20" y="1478384"/>
            <a:ext cx="10515600" cy="4351338"/>
          </a:xfrm>
        </p:spPr>
        <p:txBody>
          <a:bodyPr/>
          <a:lstStyle/>
          <a:p>
            <a:r>
              <a:rPr lang="en-US" dirty="0" smtClean="0"/>
              <a:t>Who’s Business Analyst and Product Owner?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3480"/>
            <a:ext cx="3143250" cy="409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985" y="2962155"/>
            <a:ext cx="53054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vs Project based companies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018" y="1849093"/>
            <a:ext cx="7477246" cy="410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94" y="2129741"/>
            <a:ext cx="67913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450" y="53753"/>
            <a:ext cx="8229600" cy="1143000"/>
          </a:xfrm>
        </p:spPr>
        <p:txBody>
          <a:bodyPr/>
          <a:lstStyle/>
          <a:p>
            <a:r>
              <a:rPr lang="en-AU" dirty="0" smtClean="0"/>
              <a:t>If we talk about Agile User Stories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4515" y="1196753"/>
            <a:ext cx="8229600" cy="3600399"/>
          </a:xfrm>
        </p:spPr>
        <p:txBody>
          <a:bodyPr>
            <a:normAutofit/>
          </a:bodyPr>
          <a:lstStyle/>
          <a:p>
            <a:r>
              <a:rPr lang="en-AU" sz="2400" dirty="0"/>
              <a:t>No requirement engineering activity in agile methods</a:t>
            </a:r>
          </a:p>
          <a:p>
            <a:r>
              <a:rPr lang="en-AU" sz="2400" dirty="0"/>
              <a:t>Gathered requirements are integrated with development</a:t>
            </a:r>
          </a:p>
          <a:p>
            <a:r>
              <a:rPr lang="en-AU" sz="2400" dirty="0"/>
              <a:t>To make this easier, the idea of “user stories” was developed </a:t>
            </a:r>
          </a:p>
          <a:p>
            <a:endParaRPr lang="en-AU" sz="2400" dirty="0"/>
          </a:p>
          <a:p>
            <a:r>
              <a:rPr lang="en-AU" sz="2400" dirty="0"/>
              <a:t>Together (System customer &amp; development team) they develop a “story card” that briefly describes a story that encapsulates the customer needs</a:t>
            </a:r>
          </a:p>
          <a:p>
            <a:endParaRPr lang="en-AU" sz="2400" dirty="0"/>
          </a:p>
          <a:p>
            <a:endParaRPr lang="en-AU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83" y="4077073"/>
            <a:ext cx="4283968" cy="27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4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1471613" y="0"/>
            <a:ext cx="9144000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75520" y="119675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7472" lvl="1" indent="-342900">
              <a:lnSpc>
                <a:spcPct val="85000"/>
              </a:lnSpc>
              <a:spcBef>
                <a:spcPts val="600"/>
              </a:spcBef>
              <a:defRPr/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47528" y="1340769"/>
            <a:ext cx="8460830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>
              <a:lnSpc>
                <a:spcPct val="85000"/>
              </a:lnSpc>
              <a:spcBef>
                <a:spcPts val="600"/>
              </a:spcBef>
            </a:pPr>
            <a:r>
              <a:rPr lang="en-AU" sz="2400" dirty="0">
                <a:solidFill>
                  <a:schemeClr val="bg1"/>
                </a:solidFill>
                <a:latin typeface="Adobe Garamond Pro" pitchFamily="18" charset="0"/>
              </a:rPr>
              <a:t>Restaurant called “Karachi Cuisines” is  looking  for  an </a:t>
            </a:r>
            <a:r>
              <a:rPr lang="en-AU" sz="2400" dirty="0">
                <a:latin typeface="Adobe Garamond Pro" pitchFamily="18" charset="0"/>
              </a:rPr>
              <a:t>Online Home Delivery  Service </a:t>
            </a:r>
            <a:r>
              <a:rPr lang="en-AU" sz="2400" dirty="0">
                <a:solidFill>
                  <a:schemeClr val="bg1"/>
                </a:solidFill>
                <a:latin typeface="Adobe Garamond Pro" pitchFamily="18" charset="0"/>
              </a:rPr>
              <a:t>for her Restaurant.</a:t>
            </a:r>
          </a:p>
          <a:p>
            <a:pPr marL="0" lvl="1">
              <a:lnSpc>
                <a:spcPct val="85000"/>
              </a:lnSpc>
              <a:spcBef>
                <a:spcPts val="600"/>
              </a:spcBef>
            </a:pPr>
            <a:endParaRPr lang="en-AU" sz="2400" dirty="0">
              <a:solidFill>
                <a:schemeClr val="bg1"/>
              </a:solidFill>
              <a:latin typeface="Adobe Garamond Pro" pitchFamily="18" charset="0"/>
            </a:endParaRPr>
          </a:p>
          <a:p>
            <a:pPr marL="0" lvl="1">
              <a:lnSpc>
                <a:spcPct val="85000"/>
              </a:lnSpc>
              <a:spcBef>
                <a:spcPts val="600"/>
              </a:spcBef>
            </a:pPr>
            <a:r>
              <a:rPr lang="en-AU" sz="2400" dirty="0">
                <a:solidFill>
                  <a:schemeClr val="bg1"/>
                </a:solidFill>
                <a:latin typeface="Adobe Garamond Pro" pitchFamily="18" charset="0"/>
              </a:rPr>
              <a:t>Ali is the Business Analyst part of the Consulting firm who is hired to set this up. He is going to use the </a:t>
            </a:r>
            <a:r>
              <a:rPr lang="en-AU" sz="2400" dirty="0">
                <a:latin typeface="Adobe Garamond Pro" pitchFamily="18" charset="0"/>
              </a:rPr>
              <a:t>User Story Mapping Technique </a:t>
            </a:r>
            <a:r>
              <a:rPr lang="en-AU" sz="2400" dirty="0">
                <a:solidFill>
                  <a:schemeClr val="bg1"/>
                </a:solidFill>
                <a:latin typeface="Adobe Garamond Pro" pitchFamily="18" charset="0"/>
              </a:rPr>
              <a:t>to gather Business Requirements and for release prioritisation  </a:t>
            </a:r>
          </a:p>
          <a:p>
            <a:pPr marL="347472" lvl="1" indent="-342900">
              <a:lnSpc>
                <a:spcPct val="85000"/>
              </a:lnSpc>
              <a:spcBef>
                <a:spcPts val="600"/>
              </a:spcBef>
            </a:pPr>
            <a:endParaRPr lang="en-AU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1744" y="3933056"/>
            <a:ext cx="460851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295800" y="1"/>
            <a:ext cx="321113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37770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-14472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4CE7A9-34CB-48AE-9704-0517126F8EBF}"/>
              </a:ext>
            </a:extLst>
          </p:cNvPr>
          <p:cNvSpPr txBox="1"/>
          <p:nvPr/>
        </p:nvSpPr>
        <p:spPr>
          <a:xfrm>
            <a:off x="958946" y="593338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Activity</a:t>
            </a:r>
          </a:p>
          <a:p>
            <a:r>
              <a:rPr lang="en-GB" b="1" dirty="0">
                <a:solidFill>
                  <a:schemeClr val="bg1"/>
                </a:solidFill>
              </a:rPr>
              <a:t>Sequence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6982752" y="442693"/>
            <a:ext cx="1584176" cy="936104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Pay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15835" y="387191"/>
            <a:ext cx="1584176" cy="950033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Track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717928" y="350227"/>
            <a:ext cx="1584176" cy="1018992"/>
            <a:chOff x="1331640" y="1041856"/>
            <a:chExt cx="1584176" cy="1018992"/>
          </a:xfrm>
        </p:grpSpPr>
        <p:sp>
          <p:nvSpPr>
            <p:cNvPr id="6" name="Rectangle 5"/>
            <p:cNvSpPr/>
            <p:nvPr/>
          </p:nvSpPr>
          <p:spPr>
            <a:xfrm>
              <a:off x="1331640" y="1124744"/>
              <a:ext cx="1584176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Browse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25266" y="1041856"/>
              <a:ext cx="648072" cy="2880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EPIC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06487" y="314772"/>
            <a:ext cx="1584176" cy="1064025"/>
            <a:chOff x="3203848" y="708791"/>
            <a:chExt cx="1584176" cy="1064025"/>
          </a:xfrm>
        </p:grpSpPr>
        <p:sp>
          <p:nvSpPr>
            <p:cNvPr id="8" name="Rectangle 7"/>
            <p:cNvSpPr/>
            <p:nvPr/>
          </p:nvSpPr>
          <p:spPr>
            <a:xfrm>
              <a:off x="3203848" y="836712"/>
              <a:ext cx="1584176" cy="9361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Order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691045" y="708791"/>
              <a:ext cx="648072" cy="2880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/>
                <a:t>EPIC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7521971" y="328695"/>
            <a:ext cx="648072" cy="2880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EPIC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544647" y="279783"/>
            <a:ext cx="648072" cy="2880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EPIC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71106" y="1961114"/>
            <a:ext cx="1368152" cy="7200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Grouped by 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Categories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02331" y="1877143"/>
            <a:ext cx="1296144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013980" y="1894269"/>
            <a:ext cx="1368152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Cash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18584" y="1831471"/>
            <a:ext cx="1296144" cy="7200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ETA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98245" y="2756535"/>
            <a:ext cx="1368152" cy="7200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53919" y="2848480"/>
            <a:ext cx="1584176" cy="9361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Debit/Credit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Card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58161" y="2947932"/>
            <a:ext cx="1299524" cy="7200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Support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06487" y="3680662"/>
            <a:ext cx="1499840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Add &amp; Remove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From Cart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108748" y="1490741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User </a:t>
            </a:r>
          </a:p>
          <a:p>
            <a:pPr algn="ctr"/>
            <a:r>
              <a:rPr lang="en-AU" sz="1600" b="1" dirty="0"/>
              <a:t>Story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039124" y="2814579"/>
            <a:ext cx="1224136" cy="72008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Search by keyword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9775" y="2401434"/>
            <a:ext cx="648072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/>
              <a:t>User </a:t>
            </a:r>
          </a:p>
          <a:p>
            <a:pPr algn="ctr"/>
            <a:r>
              <a:rPr lang="en-AU" sz="1400" b="1" dirty="0"/>
              <a:t>Story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964975" y="1577691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User </a:t>
            </a:r>
          </a:p>
          <a:p>
            <a:pPr algn="ctr"/>
            <a:r>
              <a:rPr lang="en-AU" sz="1600" b="1" dirty="0"/>
              <a:t>Story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151149" y="2400916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/>
              <a:t>User </a:t>
            </a:r>
          </a:p>
          <a:p>
            <a:pPr algn="ctr"/>
            <a:r>
              <a:rPr lang="en-AU" sz="1600" b="1" dirty="0"/>
              <a:t>Story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52000" y="3307972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100069" y="1642244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945411" y="1554105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902436" y="2493187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C68CBC4-068D-446D-A332-B44529D647AE}"/>
              </a:ext>
            </a:extLst>
          </p:cNvPr>
          <p:cNvSpPr/>
          <p:nvPr/>
        </p:nvSpPr>
        <p:spPr>
          <a:xfrm>
            <a:off x="8261441" y="2445763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586E6406-1A4B-435A-A2E1-FD3E424ACEAA}"/>
              </a:ext>
            </a:extLst>
          </p:cNvPr>
          <p:cNvSpPr/>
          <p:nvPr/>
        </p:nvSpPr>
        <p:spPr>
          <a:xfrm>
            <a:off x="750040" y="2071032"/>
            <a:ext cx="1300151" cy="659768"/>
          </a:xfrm>
          <a:prstGeom prst="rightArrow">
            <a:avLst/>
          </a:prstGeom>
          <a:solidFill>
            <a:srgbClr val="FF33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Release1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xmlns="" id="{0DE4FD19-21A2-4A66-8E7D-3BE0650503D4}"/>
              </a:ext>
            </a:extLst>
          </p:cNvPr>
          <p:cNvSpPr/>
          <p:nvPr/>
        </p:nvSpPr>
        <p:spPr>
          <a:xfrm>
            <a:off x="700068" y="4567084"/>
            <a:ext cx="1368151" cy="67743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Release2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E27E9FC7-7221-4C3C-8783-8D08D027C70F}"/>
              </a:ext>
            </a:extLst>
          </p:cNvPr>
          <p:cNvSpPr/>
          <p:nvPr/>
        </p:nvSpPr>
        <p:spPr>
          <a:xfrm>
            <a:off x="844084" y="5873536"/>
            <a:ext cx="1224135" cy="60529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Release 3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17515CC7-F3F0-4657-8BCD-31B8B107B3D8}"/>
              </a:ext>
            </a:extLst>
          </p:cNvPr>
          <p:cNvCxnSpPr>
            <a:cxnSpLocks/>
          </p:cNvCxnSpPr>
          <p:nvPr/>
        </p:nvCxnSpPr>
        <p:spPr>
          <a:xfrm flipV="1">
            <a:off x="2502568" y="4439979"/>
            <a:ext cx="9091241" cy="9570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614476AA-3809-4A36-AC5A-EEE21D7471D1}"/>
              </a:ext>
            </a:extLst>
          </p:cNvPr>
          <p:cNvSpPr/>
          <p:nvPr/>
        </p:nvSpPr>
        <p:spPr>
          <a:xfrm>
            <a:off x="9536204" y="4733583"/>
            <a:ext cx="1387989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Order Progress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DDCF46C-067A-47ED-8AF4-AC6006E6DAFB}"/>
              </a:ext>
            </a:extLst>
          </p:cNvPr>
          <p:cNvSpPr/>
          <p:nvPr/>
        </p:nvSpPr>
        <p:spPr>
          <a:xfrm>
            <a:off x="7192793" y="4797637"/>
            <a:ext cx="1508082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Internet Banking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6E3871C3-02F9-4F6C-AA2B-1FDBF4C6EC37}"/>
              </a:ext>
            </a:extLst>
          </p:cNvPr>
          <p:cNvSpPr/>
          <p:nvPr/>
        </p:nvSpPr>
        <p:spPr>
          <a:xfrm>
            <a:off x="9640281" y="5878145"/>
            <a:ext cx="1508082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Live Tracking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C3DC398-0EE0-457A-B974-1D020C0EBBA5}"/>
              </a:ext>
            </a:extLst>
          </p:cNvPr>
          <p:cNvSpPr/>
          <p:nvPr/>
        </p:nvSpPr>
        <p:spPr>
          <a:xfrm>
            <a:off x="7244160" y="5883663"/>
            <a:ext cx="1508082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Payment Wallets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0DF25D5B-5E57-4894-B51F-E06DD0A82157}"/>
              </a:ext>
            </a:extLst>
          </p:cNvPr>
          <p:cNvSpPr/>
          <p:nvPr/>
        </p:nvSpPr>
        <p:spPr>
          <a:xfrm>
            <a:off x="4811808" y="5888444"/>
            <a:ext cx="1508082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Duplicate Previous Orders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C857793E-7625-4B8E-9F3A-A8BB77F0302C}"/>
              </a:ext>
            </a:extLst>
          </p:cNvPr>
          <p:cNvCxnSpPr>
            <a:cxnSpLocks/>
          </p:cNvCxnSpPr>
          <p:nvPr/>
        </p:nvCxnSpPr>
        <p:spPr>
          <a:xfrm flipV="1">
            <a:off x="2483138" y="5629048"/>
            <a:ext cx="9110671" cy="348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D08FABD2-DD12-452E-858B-EA5EBAE114EC}"/>
              </a:ext>
            </a:extLst>
          </p:cNvPr>
          <p:cNvSpPr/>
          <p:nvPr/>
        </p:nvSpPr>
        <p:spPr>
          <a:xfrm>
            <a:off x="8343629" y="4545691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A5785058-7ACD-4294-8915-83CBA6A2729A}"/>
              </a:ext>
            </a:extLst>
          </p:cNvPr>
          <p:cNvSpPr/>
          <p:nvPr/>
        </p:nvSpPr>
        <p:spPr>
          <a:xfrm>
            <a:off x="10621784" y="4480562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EDAFE6C8-DA59-4865-8087-55D817BD8E22}"/>
              </a:ext>
            </a:extLst>
          </p:cNvPr>
          <p:cNvSpPr/>
          <p:nvPr/>
        </p:nvSpPr>
        <p:spPr>
          <a:xfrm>
            <a:off x="6140434" y="5767805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C2394CCA-0AF5-406F-BD82-C4246FF74E93}"/>
              </a:ext>
            </a:extLst>
          </p:cNvPr>
          <p:cNvSpPr/>
          <p:nvPr/>
        </p:nvSpPr>
        <p:spPr>
          <a:xfrm>
            <a:off x="8550446" y="5521970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64B1DB48-2683-4737-A048-7533BAD95D40}"/>
              </a:ext>
            </a:extLst>
          </p:cNvPr>
          <p:cNvSpPr/>
          <p:nvPr/>
        </p:nvSpPr>
        <p:spPr>
          <a:xfrm>
            <a:off x="10893159" y="5592939"/>
            <a:ext cx="720080" cy="576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User </a:t>
            </a:r>
          </a:p>
          <a:p>
            <a:pPr algn="ctr"/>
            <a:r>
              <a:rPr lang="en-AU" b="1" dirty="0"/>
              <a:t>Story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502568" y="145331"/>
            <a:ext cx="9071811" cy="661940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The systems engineering process</a:t>
            </a:r>
            <a:endParaRPr/>
          </a:p>
        </p:txBody>
      </p:sp>
      <p:graphicFrame>
        <p:nvGraphicFramePr>
          <p:cNvPr id="347" name="Google Shape;347;p38"/>
          <p:cNvGraphicFramePr/>
          <p:nvPr/>
        </p:nvGraphicFramePr>
        <p:xfrm>
          <a:off x="2792414" y="2200275"/>
          <a:ext cx="6607175" cy="349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r:id="rId4" imgW="6607175" imgH="3494088" progId="Word.Document.6">
                  <p:embed/>
                </p:oleObj>
              </mc:Choice>
              <mc:Fallback>
                <p:oleObj r:id="rId4" imgW="6607175" imgH="3494088" progId="Word.Document.6">
                  <p:embed/>
                  <p:pic>
                    <p:nvPicPr>
                      <p:cNvPr id="347" name="Google Shape;347;p38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792414" y="2200275"/>
                        <a:ext cx="6607175" cy="349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System engineering activities</a:t>
            </a:r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 requirements engineering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requirements for the system as a whole are established and written to be understandable to all </a:t>
            </a:r>
            <a:r>
              <a:rPr lang="en-US" sz="2000" dirty="0" smtClean="0"/>
              <a:t>stakeholders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Architectural design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system is decomposed into </a:t>
            </a:r>
            <a:r>
              <a:rPr lang="en-US" sz="2000" dirty="0" smtClean="0"/>
              <a:t>sub-systems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Requirements partitioning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Requirements are allocated to these </a:t>
            </a:r>
            <a:r>
              <a:rPr lang="en-US" sz="2000" dirty="0" smtClean="0"/>
              <a:t>sub-systems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Software requirements engineering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More detailed system requirements are derived for the system software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System engineering activities</a:t>
            </a: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Sub-system development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hardware and software sub-systems are designed and implemented in parallel</a:t>
            </a:r>
            <a:r>
              <a:rPr lang="en-US" sz="2000" dirty="0" smtClean="0"/>
              <a:t>.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 integration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hardware and software sub-systems are put together to make up the </a:t>
            </a:r>
            <a:r>
              <a:rPr lang="en-US" sz="2000"/>
              <a:t>system</a:t>
            </a:r>
            <a:r>
              <a:rPr lang="en-US" sz="2000" smtClean="0"/>
              <a:t>.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 validation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system is validated against its requirements.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Requirements document</a:t>
            </a:r>
            <a:endParaRPr/>
          </a:p>
        </p:txBody>
      </p:sp>
      <p:sp>
        <p:nvSpPr>
          <p:cNvPr id="365" name="Google Shape;365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requirements document is a formal document used to communicate the requirements to customers, engineers and managers</a:t>
            </a:r>
            <a:r>
              <a:rPr lang="en-US" sz="2000" dirty="0" smtClean="0"/>
              <a:t>.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requirements document describes</a:t>
            </a:r>
            <a:r>
              <a:rPr lang="en-US" sz="2000" dirty="0" smtClean="0"/>
              <a:t>: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services and functions which the system should provide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The constraints under which the system must operate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Overall properties of the system i.e.. constraints on the system’s emergent properties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Definitions of other systems which the system must integrate with.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Info. about the application domain (How to carry out specific task/computation).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Constraints on the process.</a:t>
            </a:r>
            <a:endParaRPr dirty="0"/>
          </a:p>
          <a:p>
            <a:pPr marL="685800" lvl="1" indent="-101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Textbook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4488" lvl="0" indent="-2174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/>
          </a:p>
          <a:p>
            <a:pPr marL="344488" lvl="0" indent="-3444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Karl Wieger and Joy Beatty ,Software Requirements third edition, A division of Microsoft Corporation, 2013</a:t>
            </a:r>
            <a:endParaRPr/>
          </a:p>
          <a:p>
            <a:pPr marL="344488" lvl="0" indent="-2174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/>
          </a:p>
          <a:p>
            <a:pPr marL="344488" lvl="0" indent="-3444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Gerald Kotonya and Ian Sommerville, </a:t>
            </a:r>
            <a:r>
              <a:rPr lang="en-US" sz="2000" i="1"/>
              <a:t>Requirements Engineering: Processes and Techniques</a:t>
            </a:r>
            <a:r>
              <a:rPr lang="en-US" sz="2000"/>
              <a:t>, John Wiley &amp; Sons, 1998</a:t>
            </a:r>
            <a:endParaRPr/>
          </a:p>
          <a:p>
            <a:pPr marL="344488" lvl="0" indent="-2174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/>
          </a:p>
          <a:p>
            <a:pPr marL="344488" lvl="0" indent="-3444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Geri Schneider and Jason Winters, </a:t>
            </a:r>
            <a:r>
              <a:rPr lang="en-US" sz="2000" i="1"/>
              <a:t>Applying Use Cases: A Practical Guide</a:t>
            </a:r>
            <a:r>
              <a:rPr lang="en-US" sz="2000"/>
              <a:t>, Second Edition, Addison-Wesley, 2006</a:t>
            </a:r>
            <a:endParaRPr/>
          </a:p>
          <a:p>
            <a:pPr marL="344488" lvl="0" indent="-21748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-US" sz="3100"/>
              <a:t>Requirements document structure</a:t>
            </a: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IEEE/ANSI 830-1993 standard proposes a structure for software requirements </a:t>
            </a:r>
            <a:r>
              <a:rPr lang="en-US" sz="2000" dirty="0" smtClean="0"/>
              <a:t>documents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dirty="0"/>
              <a:t>1. Introduction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dirty="0"/>
              <a:t>1.1 Purpose of requirements document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dirty="0"/>
              <a:t>1.2 Scope of the product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dirty="0"/>
              <a:t>1.3 Definitions, acronyms and abbreviations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dirty="0"/>
              <a:t>1.4 References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dirty="0"/>
              <a:t>1.5 Overview of the remainder of the document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-US" sz="3100"/>
              <a:t>Requirements document structure</a:t>
            </a:r>
            <a:endParaRPr/>
          </a:p>
        </p:txBody>
      </p:sp>
      <p:sp>
        <p:nvSpPr>
          <p:cNvPr id="383" name="Google Shape;383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2.	General description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2.1 Product perspective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2.2 Product functions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2.3 User characteristics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2.4 General constraints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2.5 Assumptions and dependencies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3.	Specific requirements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	Covering functional, non-functional and interface requirements.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4. Appendices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/>
              <a:t>5. Index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/>
              <a:t>Users of requirements documents</a:t>
            </a:r>
            <a:endParaRPr/>
          </a:p>
        </p:txBody>
      </p:sp>
      <p:sp>
        <p:nvSpPr>
          <p:cNvPr id="371" name="Google Shape;37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 customers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specify the requirements and read them to check they meet their needs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Project managers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Use the requirements document to plan a bid for system and to plan the system development process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 engineers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Use the requirements to understand the system being developed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 test engineers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Use the requirements to develop validation tests for the system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 maintenance engineers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Use the requirements to help understand the system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Adapting the standard</a:t>
            </a:r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The IEEE standard is a generic standard which is intended  apply to a wide range of requirements documents.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In general, not all parts of the standard are required for all requirements documents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Each organisation should adapt the standard depending on the type of systems it develops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Consider a company (XYZ) that develops scientific instruments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Organization XYZ standard</a:t>
            </a:r>
            <a:endParaRPr/>
          </a:p>
        </p:txBody>
      </p:sp>
      <p:sp>
        <p:nvSpPr>
          <p:cNvPr id="395" name="Google Shape;39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Preface 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This should define the expected readership of the document and describe its version history including a rationale for the creation of a new version and a summary of the changes made in each version.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Introduction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This should define the product in which the software is embedded, its expected usage and present and overview of the functionality of the control software.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Glossary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This should define all technical terms and abbreviations used in the document.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 in intro section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37" y="1612991"/>
            <a:ext cx="6652655" cy="4776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5" y="2158206"/>
            <a:ext cx="40195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Organization XYZ standard</a:t>
            </a:r>
            <a:endParaRPr/>
          </a:p>
        </p:txBody>
      </p:sp>
      <p:sp>
        <p:nvSpPr>
          <p:cNvPr id="401" name="Google Shape;40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General user requirements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This should define the system requirements from the perspective of the user of the system. These should be presented using a mixture of natural language and diagrams</a:t>
            </a:r>
            <a:r>
              <a:rPr lang="en-US" sz="2000" dirty="0" smtClean="0"/>
              <a:t>.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System architecture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This chapter should present a high-level overview of the anticipated system architecture showing the distribution of functions across system modules. Architectural components which are to be reused should be highlighted</a:t>
            </a:r>
            <a:r>
              <a:rPr lang="en-US" sz="2000" dirty="0" smtClean="0"/>
              <a:t>.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Hardware specification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This is an optional chapter specifying the hardware that the software is expected to control. It may be omitted if the standard instrument platform is used</a:t>
            </a:r>
            <a:endParaRPr sz="2000"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.5 StoryCard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4428" y="1005102"/>
            <a:ext cx="7776864" cy="53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Organization XYZ standard</a:t>
            </a:r>
            <a:endParaRPr/>
          </a:p>
        </p:txBody>
      </p:sp>
      <p:sp>
        <p:nvSpPr>
          <p:cNvPr id="407" name="Google Shape;407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Detailed software specification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This is a detailed description of the functionality expected of the software of the system. It may include details of specific algorithms which should be used for computation.  If a prototyping approach is to be used for development on the standard instrument platform, this chapter may be omitted</a:t>
            </a:r>
            <a:r>
              <a:rPr lang="en-US" sz="2000" dirty="0" smtClean="0"/>
              <a:t>.</a:t>
            </a: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Reliability and performance requirements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dirty="0"/>
              <a:t>This chapter should describe the reliability and performance requirements which are expected of the system. These should be related to the statement of user requirements in Chapter 4.</a:t>
            </a:r>
            <a:endParaRPr dirty="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Organization XYZ standard</a:t>
            </a:r>
            <a:endParaRPr/>
          </a:p>
        </p:txBody>
      </p:sp>
      <p:sp>
        <p:nvSpPr>
          <p:cNvPr id="413" name="Google Shape;413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/>
              <a:t>The following appendices may be included where appropriate: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Hardware interface specification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Software components which must be reused in the system implementation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Data structure specification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Data-flow models of the software system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Detailed object models of the software system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lang="en-US" sz="2200"/>
              <a:t>Index</a:t>
            </a:r>
            <a:endParaRPr/>
          </a:p>
          <a:p>
            <a:pPr marL="228600" lvl="0" indent="-88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Rules </a:t>
            </a:r>
            <a:endParaRPr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68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Plagiarism is strictly </a:t>
            </a:r>
            <a:r>
              <a:rPr lang="en-US" sz="2000" dirty="0" smtClean="0">
                <a:solidFill>
                  <a:srgbClr val="FF0000"/>
                </a:solidFill>
              </a:rPr>
              <a:t>prohibited (unethical)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Never beg for marks but earn marks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No submission is allowed after deadline. I’ll not consider your assignment after I’m done with checking.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No assignment/project marks discussion after finalization of marks like students come in the end of semester that we submitted our first assignment but you have not graded it. Never do that!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Your words and attitude are two important things. Therefore be careful in that. Follow give respect get respect rule.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Try to come in office hours in case of any query rather than emailing me. 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Discipline is important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 dirty="0"/>
              <a:t>Avoid excuses for late submissions and other things.</a:t>
            </a:r>
            <a:endParaRPr sz="2000"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40"/>
            <a:ext cx="7439025" cy="258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" y="2763515"/>
            <a:ext cx="73628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1" y="365125"/>
            <a:ext cx="6455530" cy="627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0" y="232578"/>
            <a:ext cx="741997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Writing essentials</a:t>
            </a:r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Requirements are read more often than they are written. You should invest time to write readable and understandable requirements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Do not assume that all readers of the requirements have the same background and use the same terminology as you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Allow time for review, revision and re-drafting of the requirements document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Writing guidelines</a:t>
            </a:r>
            <a:endParaRPr/>
          </a:p>
        </p:txBody>
      </p:sp>
      <p:sp>
        <p:nvSpPr>
          <p:cNvPr id="425" name="Google Shape;425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Define standard templates for describing requirements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Use language simply consistently and concisely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Use diagrams appropriately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Supplement natural language with other description of requirements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Specify requirements quantitatively</a:t>
            </a: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Chapter review</a:t>
            </a:r>
            <a:endParaRPr/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Requirements define what the system should provide and define system constraints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Requirements problems lead to late delivery and change requests after the system is in use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Requirements engineering is concerned with eliciting, analyzing, and documenting the system requirements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The requirements document is the definitive specification of requirements for customers, engineers and managers.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The requirements document should include a system overview, glossary, statement of the functional requirements and the operational constraints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Exercises</a:t>
            </a:r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Explain the problems which might arise if the following requirements were included in a requirements document for a library system:</a:t>
            </a:r>
            <a:endParaRPr/>
          </a:p>
          <a:p>
            <a:pPr marL="690563" lvl="1" indent="-233362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The system shall provide an easy-to-use graphical interface based on MS Windows XP. Accredited users should have privileged access to the cataloguing facilities of the system</a:t>
            </a:r>
            <a:endParaRPr/>
          </a:p>
          <a:p>
            <a:pPr marL="690563" lvl="1" indent="-233362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The system software shall be implemented using separated modules for cataloguing, user access and archiving.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List possible stakeholders for a library cataloguing systems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7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Suggest how the following requirements might be rewritten in a quantitative way</a:t>
            </a:r>
            <a:endParaRPr/>
          </a:p>
          <a:p>
            <a:pPr marL="690563" lvl="1" indent="-233362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The library system shall be easy-to-use.</a:t>
            </a:r>
            <a:endParaRPr/>
          </a:p>
          <a:p>
            <a:pPr marL="690563" lvl="1" indent="-233362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The library system shall provide reliable service to all classes of users.</a:t>
            </a:r>
            <a:endParaRPr/>
          </a:p>
          <a:p>
            <a:pPr marL="690563" lvl="1" indent="-233362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/>
              <a:t>The library system shall provide a rapid response to all user requests for book information.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it started</a:t>
            </a:r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 idea about programming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Admitted in Engineering uni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Loved programming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Experienced academics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Uni-life projects are different from industrial projects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About course</a:t>
            </a:r>
            <a:endParaRPr dirty="0"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this specialization, I hope to help you expand your knowledge, of the huge role that software requirements plays in every part of the Software Development Lifecycle.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And, also be providing you with many techniques, that will help you to efficiently and effectively, act as a liaison between your stakeholders, and all others on the software team.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While you do this, you're creating a living document that can lead to successful application</a:t>
            </a:r>
            <a:r>
              <a:rPr lang="en-US"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If I ask you to purchase a laptop for me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Can you do that ?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dirty="0">
                <a:solidFill>
                  <a:srgbClr val="FF0000"/>
                </a:solidFill>
              </a:rPr>
              <a:t>No because you don’t know about the details like what specs I want ( RAM, Hard drive, Company, model 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).</a:t>
            </a:r>
            <a:endParaRPr dirty="0"/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517" y="1956502"/>
            <a:ext cx="3129376" cy="312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2802</Words>
  <Application>Microsoft Office PowerPoint</Application>
  <PresentationFormat>Widescreen</PresentationFormat>
  <Paragraphs>453</Paragraphs>
  <Slides>66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Calibri</vt:lpstr>
      <vt:lpstr>Courier New</vt:lpstr>
      <vt:lpstr>Adobe Garamond Pro</vt:lpstr>
      <vt:lpstr>Open Sans</vt:lpstr>
      <vt:lpstr>Noto Sans Symbols</vt:lpstr>
      <vt:lpstr>Times New Roman</vt:lpstr>
      <vt:lpstr>Arial</vt:lpstr>
      <vt:lpstr>Office Theme</vt:lpstr>
      <vt:lpstr>Microsoft Word 6.0 - 7.0 Document</vt:lpstr>
      <vt:lpstr>SE2001 Software Requirement Engineering (SRE) Fall 2021</vt:lpstr>
      <vt:lpstr>Today</vt:lpstr>
      <vt:lpstr>Who I am</vt:lpstr>
      <vt:lpstr>Marks Distribution</vt:lpstr>
      <vt:lpstr>Textbook</vt:lpstr>
      <vt:lpstr>Rules </vt:lpstr>
      <vt:lpstr>How it started</vt:lpstr>
      <vt:lpstr>About course</vt:lpstr>
      <vt:lpstr>Example</vt:lpstr>
      <vt:lpstr>If someone says I want the same software but little bit different.</vt:lpstr>
      <vt:lpstr>PowerPoint Presentation</vt:lpstr>
      <vt:lpstr>PowerPoint Presentation</vt:lpstr>
      <vt:lpstr>RE: The basis of Software Development</vt:lpstr>
      <vt:lpstr>Why this course?</vt:lpstr>
      <vt:lpstr>PowerPoint Presentation</vt:lpstr>
      <vt:lpstr>Sometimes we have customers like this…</vt:lpstr>
      <vt:lpstr>Background</vt:lpstr>
      <vt:lpstr>Requirements: </vt:lpstr>
      <vt:lpstr>System Requirements</vt:lpstr>
      <vt:lpstr>Types of requirements</vt:lpstr>
      <vt:lpstr>Example</vt:lpstr>
      <vt:lpstr>PowerPoint Presentation</vt:lpstr>
      <vt:lpstr>Quiz </vt:lpstr>
      <vt:lpstr>PowerPoint Presentation</vt:lpstr>
      <vt:lpstr>PowerPoint Presentation</vt:lpstr>
      <vt:lpstr>PowerPoint Presentation</vt:lpstr>
      <vt:lpstr>Requirements Problem</vt:lpstr>
      <vt:lpstr>Example</vt:lpstr>
      <vt:lpstr>FAQS about requirements</vt:lpstr>
      <vt:lpstr>FAQs contd.</vt:lpstr>
      <vt:lpstr>FAQs contd.</vt:lpstr>
      <vt:lpstr>What is RE?</vt:lpstr>
      <vt:lpstr>PowerPoint Presentation</vt:lpstr>
      <vt:lpstr>How much RE cost?</vt:lpstr>
      <vt:lpstr>Systems engineering</vt:lpstr>
      <vt:lpstr>PowerPoint Presentation</vt:lpstr>
      <vt:lpstr>SE2001 Software Requirement Engineering (SRE) Fall 2021</vt:lpstr>
      <vt:lpstr>Classes of custom systems</vt:lpstr>
      <vt:lpstr>Emergent properties</vt:lpstr>
      <vt:lpstr>Do you know?</vt:lpstr>
      <vt:lpstr>Project vs Project based companies</vt:lpstr>
      <vt:lpstr>PowerPoint Presentation</vt:lpstr>
      <vt:lpstr>If we talk about Agile User Stories </vt:lpstr>
      <vt:lpstr>PowerPoint Presentation</vt:lpstr>
      <vt:lpstr>PowerPoint Presentation</vt:lpstr>
      <vt:lpstr>The systems engineering process</vt:lpstr>
      <vt:lpstr>System engineering activities</vt:lpstr>
      <vt:lpstr>System engineering activities</vt:lpstr>
      <vt:lpstr>Requirements document</vt:lpstr>
      <vt:lpstr>Requirements document structure</vt:lpstr>
      <vt:lpstr>Requirements document structure</vt:lpstr>
      <vt:lpstr>Users of requirements documents</vt:lpstr>
      <vt:lpstr>Adapting the standard</vt:lpstr>
      <vt:lpstr>Organization XYZ standard</vt:lpstr>
      <vt:lpstr>Like in intro section</vt:lpstr>
      <vt:lpstr>Organization XYZ standard</vt:lpstr>
      <vt:lpstr>PowerPoint Presentation</vt:lpstr>
      <vt:lpstr>Organization XYZ standard</vt:lpstr>
      <vt:lpstr>Organization XYZ standard</vt:lpstr>
      <vt:lpstr>PowerPoint Presentation</vt:lpstr>
      <vt:lpstr>PowerPoint Presentation</vt:lpstr>
      <vt:lpstr>PowerPoint Presentation</vt:lpstr>
      <vt:lpstr>Writing essentials</vt:lpstr>
      <vt:lpstr>Writing guidelines</vt:lpstr>
      <vt:lpstr>Chapter review</vt:lpstr>
      <vt:lpstr>Exercises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SE2001 Software Requirement Engineering (SRE) Fall 2021</dc:title>
  <dc:creator>lab4</dc:creator>
  <cp:lastModifiedBy>lab4</cp:lastModifiedBy>
  <cp:revision>113</cp:revision>
  <dcterms:created xsi:type="dcterms:W3CDTF">2021-09-02T09:03:07Z</dcterms:created>
  <dcterms:modified xsi:type="dcterms:W3CDTF">2021-09-10T09:26:32Z</dcterms:modified>
</cp:coreProperties>
</file>